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sldIdLst>
    <p:sldId id="363" r:id="rId2"/>
    <p:sldId id="395" r:id="rId3"/>
    <p:sldId id="397" r:id="rId4"/>
    <p:sldId id="396" r:id="rId5"/>
    <p:sldId id="399" r:id="rId6"/>
    <p:sldId id="398" r:id="rId7"/>
    <p:sldId id="317" r:id="rId8"/>
    <p:sldId id="318" r:id="rId9"/>
    <p:sldId id="319" r:id="rId10"/>
    <p:sldId id="401" r:id="rId11"/>
    <p:sldId id="400" r:id="rId12"/>
    <p:sldId id="371" r:id="rId13"/>
    <p:sldId id="403" r:id="rId14"/>
    <p:sldId id="34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B203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8" autoAdjust="0"/>
    <p:restoredTop sz="99339" autoAdjust="0"/>
  </p:normalViewPr>
  <p:slideViewPr>
    <p:cSldViewPr>
      <p:cViewPr>
        <p:scale>
          <a:sx n="71" d="100"/>
          <a:sy n="71" d="100"/>
        </p:scale>
        <p:origin x="-184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99107-8B50-4713-84BD-6FADD092BAFE}" type="datetimeFigureOut">
              <a:rPr lang="ru-RU" smtClean="0"/>
              <a:pPr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333E9-C4D7-4982-9931-02DC42420A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27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333E9-C4D7-4982-9931-02DC42420A6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9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333E9-C4D7-4982-9931-02DC42420A6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9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6D424B-B578-45E0-B4F3-87594AFCB06E}" type="datetime1">
              <a:rPr lang="ru-RU" smtClean="0"/>
              <a:t>16.02.2024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8C12-603D-4DEB-829A-935F38452D70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9F5-211D-4061-8F74-850960E3BA4B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09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132C-304B-402A-B970-16E0EE98DB69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0AE5-C4D9-414F-AD81-E1BEB98AEAA4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76FE-66E8-4315-89EE-FD642DCB0A54}" type="datetime1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9885CC-C871-4C3D-A299-DA3FF0598638}" type="datetime1">
              <a:rPr lang="ru-RU" smtClean="0"/>
              <a:t>16.02.2024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D641C1-8AE8-406A-8FBD-1DB0A1A1286E}" type="datetime1">
              <a:rPr lang="ru-RU" smtClean="0"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DB2F-5460-42CB-9050-D1DF276E46F2}" type="datetime1">
              <a:rPr lang="ru-RU" smtClean="0"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0B3B-FB4E-4E61-92F4-805A971F3CAB}" type="datetime1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B2-23AF-48DF-B2F6-10F65AD07167}" type="datetime1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0EB62DA-5807-4AB2-9A03-9EDA3DFCF405}" type="datetime1">
              <a:rPr lang="ru-RU" smtClean="0"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8F98A32-D04E-4BA2-9D4B-B09A0EFBD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458200" cy="230425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Особенности правового регулирования создания социальной инфраструктуры </a:t>
            </a:r>
            <a:br>
              <a:rPr lang="ru-RU" sz="3600" b="1" dirty="0" smtClean="0"/>
            </a:br>
            <a:r>
              <a:rPr lang="ru-RU" sz="3600" b="1" dirty="0" smtClean="0"/>
              <a:t>в проектах КРТ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27363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КИРСАНОВ АНДРЕЙ РОМАНОВИЧ</a:t>
            </a:r>
          </a:p>
          <a:p>
            <a:pPr algn="ctr">
              <a:spcBef>
                <a:spcPts val="0"/>
              </a:spcBef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член Комитета по административным процедурам в строительстве Национального объединения строителей, </a:t>
            </a: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</a:rPr>
              <a:t>кандидат юридических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</a:rPr>
              <a:t>наук</a:t>
            </a:r>
            <a:endParaRPr lang="ru-RU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ru-RU" sz="2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февраля 2024г.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100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539750" y="836712"/>
            <a:ext cx="813593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ru-RU" altLang="ru-RU" sz="2200" b="1" dirty="0" smtClean="0">
                <a:cs typeface="Calibri" pitchFamily="34" charset="0"/>
              </a:rPr>
              <a:t>Предъявление </a:t>
            </a:r>
            <a:r>
              <a:rPr lang="ru-RU" altLang="ru-RU" sz="2200" b="1" dirty="0">
                <a:cs typeface="Calibri" pitchFamily="34" charset="0"/>
              </a:rPr>
              <a:t>требований о получении в целях реализации проекта по строительству ОКС не предусмотренных в установленном порядке разрешений, заключений, документов, сведений, материалов, согласований не допускается </a:t>
            </a:r>
            <a:r>
              <a:rPr lang="ru-RU" altLang="ru-RU" sz="2200" dirty="0">
                <a:cs typeface="Calibri" pitchFamily="34" charset="0"/>
              </a:rPr>
              <a:t>(ч. 10 ст. 5.2. </a:t>
            </a:r>
            <a:r>
              <a:rPr lang="ru-RU" altLang="ru-RU" sz="2200" dirty="0" err="1">
                <a:cs typeface="Calibri" pitchFamily="34" charset="0"/>
              </a:rPr>
              <a:t>ГрадКодекса</a:t>
            </a:r>
            <a:r>
              <a:rPr lang="ru-RU" altLang="ru-RU" sz="2200" dirty="0">
                <a:cs typeface="Calibri" pitchFamily="34" charset="0"/>
              </a:rPr>
              <a:t> РФ)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dirty="0">
              <a:latin typeface="Arial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200" dirty="0" smtClean="0">
                <a:cs typeface="Calibri" pitchFamily="34" charset="0"/>
              </a:rPr>
              <a:t> Постановлением </a:t>
            </a:r>
            <a:r>
              <a:rPr lang="ru-RU" altLang="ru-RU" sz="2200" dirty="0">
                <a:cs typeface="Calibri" pitchFamily="34" charset="0"/>
              </a:rPr>
              <a:t>Правительства РФ от 25.12.2021 № 2490 утвержден исчерпывающий перечень, документов, сведений, материалов, предусмотренных нормативными правовыми актами РФ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ru-RU" altLang="ru-RU" sz="2200" dirty="0">
              <a:cs typeface="Calibri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200" dirty="0" smtClean="0">
                <a:cs typeface="Calibri" pitchFamily="34" charset="0"/>
              </a:rPr>
              <a:t> Постановлением </a:t>
            </a:r>
            <a:r>
              <a:rPr lang="ru-RU" altLang="ru-RU" sz="2200" dirty="0">
                <a:cs typeface="Calibri" pitchFamily="34" charset="0"/>
              </a:rPr>
              <a:t>Правительства Москвы от 10.02.2022 № 160-ПП утвержден перечень из 9 процедур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ru-RU" altLang="ru-RU" sz="2200" b="1" dirty="0">
              <a:solidFill>
                <a:srgbClr val="FF0000"/>
              </a:solidFill>
              <a:cs typeface="Calibri" pitchFamily="34" charset="0"/>
            </a:endParaRP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ru-RU" sz="2200" b="1" dirty="0">
                <a:solidFill>
                  <a:srgbClr val="C00000"/>
                </a:solidFill>
                <a:cs typeface="Calibri" pitchFamily="34" charset="0"/>
              </a:rPr>
              <a:t>Ответственность за необоснованные требования 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ru-RU" sz="2200" b="1" dirty="0">
                <a:solidFill>
                  <a:srgbClr val="C00000"/>
                </a:solidFill>
                <a:cs typeface="Calibri" pitchFamily="34" charset="0"/>
              </a:rPr>
              <a:t>законом не </a:t>
            </a:r>
            <a:r>
              <a:rPr lang="ru-RU" altLang="ru-RU" sz="2200" b="1" dirty="0" smtClean="0">
                <a:solidFill>
                  <a:srgbClr val="C00000"/>
                </a:solidFill>
                <a:cs typeface="Calibri" pitchFamily="34" charset="0"/>
              </a:rPr>
              <a:t>установлена</a:t>
            </a:r>
            <a:endParaRPr lang="ru-RU" altLang="ru-RU" sz="18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45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539750" y="908720"/>
            <a:ext cx="8135938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ru-RU" altLang="ru-RU" sz="2000" dirty="0" smtClean="0"/>
              <a:t>КоАП </a:t>
            </a:r>
            <a:r>
              <a:rPr lang="ru-RU" altLang="ru-RU" sz="2000" dirty="0"/>
              <a:t>РФ по-прежнему содержит статью 14.9.1, предусматривающую лишь символическую ответственность за нарушение осуществления процедур, включенных в отмененные с 1 марта 2022 года исчерпывающие перечни процедур в сфере строительства: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altLang="ru-RU" sz="2000" dirty="0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altLang="ru-RU" sz="2000" b="1" dirty="0"/>
              <a:t>Действия (бездействие) должностных лиц и органов, участвующих в оказании государственных и муниципальных услуг, которые выражены в нарушении установленных сроков процедур либо в предъявлении требований осуществить процедуру, не включенную в исчерпывающий перечень в соответствующей сфере строительства </a:t>
            </a:r>
            <a:r>
              <a:rPr lang="ru-RU" altLang="ru-RU" sz="2000" dirty="0"/>
              <a:t>– </a:t>
            </a:r>
            <a:r>
              <a:rPr lang="ru-RU" altLang="ru-RU" sz="2400" b="1" dirty="0">
                <a:solidFill>
                  <a:srgbClr val="C00000"/>
                </a:solidFill>
              </a:rPr>
              <a:t>штраф от 3 до 5 тысяч рублей.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altLang="ru-RU" sz="2000" dirty="0"/>
              <a:t>При повторном нарушении – </a:t>
            </a:r>
            <a:r>
              <a:rPr lang="ru-RU" altLang="ru-RU" sz="2000" dirty="0">
                <a:solidFill>
                  <a:srgbClr val="C00000"/>
                </a:solidFill>
              </a:rPr>
              <a:t>штраф до 50 тыс. руб.  или дисквалификация на срок до двух лет.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altLang="ru-RU" sz="2000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ru-RU" sz="2000" b="1" dirty="0">
                <a:solidFill>
                  <a:srgbClr val="C00000"/>
                </a:solidFill>
              </a:rPr>
              <a:t>Теория и практика сходятся в одном: 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ru-RU" sz="2000" b="1" dirty="0">
                <a:solidFill>
                  <a:srgbClr val="C00000"/>
                </a:solidFill>
              </a:rPr>
              <a:t>без гипотезы норма права бессмысленна, 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altLang="ru-RU" sz="2000" b="1" dirty="0">
                <a:solidFill>
                  <a:srgbClr val="C00000"/>
                </a:solidFill>
              </a:rPr>
              <a:t>без диспозиции – немыслима, а без санкции – бессильна. </a:t>
            </a:r>
            <a:endParaRPr lang="ru-RU" altLang="ru-RU" sz="1800" b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7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059" y="548680"/>
            <a:ext cx="83529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Конкурсными условиями</a:t>
            </a:r>
            <a:r>
              <a:rPr lang="ru-RU" sz="2800" dirty="0" smtClean="0">
                <a:latin typeface="Calibri"/>
                <a:ea typeface="Calibri"/>
                <a:cs typeface="Calibri"/>
              </a:rPr>
              <a:t>, указываемыми в решении о проведении торгов в форме конкурса, могут являться… д) </a:t>
            </a:r>
            <a:r>
              <a:rPr lang="ru-RU" sz="28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цена права </a:t>
            </a:r>
            <a:r>
              <a:rPr lang="ru-RU" sz="2800" dirty="0" smtClean="0">
                <a:latin typeface="Calibri"/>
                <a:ea typeface="Calibri"/>
                <a:cs typeface="Calibri"/>
              </a:rPr>
              <a:t>на заключение договора о КРТ… </a:t>
            </a:r>
            <a:r>
              <a:rPr lang="ru-RU" sz="2800" dirty="0">
                <a:latin typeface="Calibri"/>
                <a:ea typeface="Calibri"/>
                <a:cs typeface="Calibri"/>
              </a:rPr>
              <a:t>(п. 11 Правил проведения торгов на право заключения договора о КРТ, утв. ПП РФ от 4 мая 2021г. № 701)</a:t>
            </a:r>
            <a:r>
              <a:rPr lang="ru-RU" sz="2800" b="1" dirty="0">
                <a:latin typeface="Calibri"/>
                <a:ea typeface="Calibri"/>
                <a:cs typeface="Calibri"/>
              </a:rPr>
              <a:t> </a:t>
            </a:r>
            <a:endParaRPr lang="ru-RU" sz="2800" b="1" dirty="0" smtClean="0">
              <a:latin typeface="Calibri"/>
              <a:ea typeface="Calibri"/>
              <a:cs typeface="Calibri"/>
            </a:endParaRPr>
          </a:p>
          <a:p>
            <a:pPr>
              <a:spcAft>
                <a:spcPts val="0"/>
              </a:spcAft>
            </a:pPr>
            <a:endParaRPr lang="ru-RU" sz="2800" dirty="0" smtClean="0">
              <a:latin typeface="Calibri"/>
              <a:ea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Calibri"/>
                <a:ea typeface="Calibri"/>
                <a:cs typeface="Calibri"/>
              </a:rPr>
              <a:t>Выигравшим </a:t>
            </a:r>
            <a:r>
              <a:rPr lang="ru-RU" sz="2400" b="1" dirty="0">
                <a:latin typeface="Calibri"/>
                <a:ea typeface="Calibri"/>
                <a:cs typeface="Calibri"/>
              </a:rPr>
              <a:t>торги на аукционе </a:t>
            </a:r>
            <a:r>
              <a:rPr lang="ru-RU" sz="2400" dirty="0">
                <a:latin typeface="Calibri"/>
                <a:ea typeface="Calibri"/>
                <a:cs typeface="Calibri"/>
              </a:rPr>
              <a:t>признается лицо, </a:t>
            </a:r>
            <a:r>
              <a:rPr lang="ru-RU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предложившее наиболее высокую цену</a:t>
            </a:r>
            <a:r>
              <a:rPr lang="ru-RU" sz="2400" dirty="0">
                <a:latin typeface="Calibri"/>
                <a:ea typeface="Calibri"/>
                <a:cs typeface="Calibri"/>
              </a:rPr>
              <a:t> 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1" dirty="0">
                <a:latin typeface="Calibri"/>
                <a:ea typeface="Calibri"/>
                <a:cs typeface="Calibri"/>
              </a:rPr>
              <a:t>Выигравшим торги по конкурсу </a:t>
            </a:r>
            <a:r>
              <a:rPr lang="ru-RU" sz="2400" dirty="0">
                <a:latin typeface="Calibri"/>
                <a:ea typeface="Calibri"/>
                <a:cs typeface="Calibri"/>
              </a:rPr>
              <a:t>признается лицо, которое по заключению конкурсной комиссии, заранее назначенной организатором торгов, </a:t>
            </a:r>
            <a:r>
              <a:rPr lang="ru-RU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предложило лучшие условия </a:t>
            </a:r>
            <a:r>
              <a:rPr lang="ru-RU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2800" dirty="0" smtClean="0">
                <a:latin typeface="Calibri"/>
                <a:ea typeface="Calibri"/>
                <a:cs typeface="Calibri"/>
              </a:rPr>
              <a:t>(</a:t>
            </a:r>
            <a:r>
              <a:rPr lang="ru-RU" sz="2800" dirty="0">
                <a:latin typeface="Calibri"/>
                <a:ea typeface="Calibri"/>
                <a:cs typeface="Calibri"/>
              </a:rPr>
              <a:t>п. 4. ст. 447 ГК РФ)</a:t>
            </a:r>
          </a:p>
          <a:p>
            <a:pPr>
              <a:spcAft>
                <a:spcPts val="0"/>
              </a:spcAft>
            </a:pPr>
            <a:endParaRPr lang="ru-RU" sz="2400" dirty="0" smtClean="0">
              <a:latin typeface="Calibri"/>
              <a:ea typeface="Calibri"/>
              <a:cs typeface="Calibri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9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1025" y="660047"/>
            <a:ext cx="802957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latin typeface="Arial" charset="0"/>
              </a:rPr>
              <a:t>СУЩЕСТВЕННЫЕ УСЛОВИЯ ДОГОВОРА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 b="1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latin typeface="Arial" charset="0"/>
              </a:rPr>
              <a:t>Договор считается заключенным, если между сторонами в требуемых а подлежащих случаях форме достигнуто </a:t>
            </a:r>
            <a:r>
              <a:rPr lang="ru-RU" altLang="ru-RU" sz="2000" b="1" dirty="0" smtClean="0">
                <a:latin typeface="Arial" charset="0"/>
              </a:rPr>
              <a:t>соглашение по всем существенным условиям договора </a:t>
            </a:r>
            <a:r>
              <a:rPr lang="ru-RU" altLang="ru-RU" sz="2000" dirty="0" smtClean="0">
                <a:latin typeface="Arial" charset="0"/>
              </a:rPr>
              <a:t>(п. 1 ст. 432 ГК РФ)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0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b="1" dirty="0">
                <a:latin typeface="Arial" charset="0"/>
              </a:rPr>
              <a:t>Существенные условия </a:t>
            </a:r>
            <a:r>
              <a:rPr lang="ru-RU" altLang="ru-RU" sz="2000" b="1" dirty="0" smtClean="0">
                <a:latin typeface="Arial" charset="0"/>
              </a:rPr>
              <a:t>договора о КРТ включают ответственность сторон за неисполнение или ненадлежащее исполнение договора (ст. 68 </a:t>
            </a:r>
            <a:r>
              <a:rPr lang="ru-RU" altLang="ru-RU" sz="2000" b="1" dirty="0" err="1" smtClean="0">
                <a:latin typeface="Arial" charset="0"/>
              </a:rPr>
              <a:t>ГрадКодекса</a:t>
            </a:r>
            <a:r>
              <a:rPr lang="ru-RU" altLang="ru-RU" sz="2000" b="1" dirty="0" smtClean="0">
                <a:latin typeface="Arial" charset="0"/>
              </a:rPr>
              <a:t> РФ)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000" b="1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2000" dirty="0" smtClean="0">
                <a:latin typeface="Arial" charset="0"/>
              </a:rPr>
              <a:t>Указание в договоре о КРТ «</a:t>
            </a:r>
            <a:r>
              <a:rPr lang="ru-RU" altLang="ru-RU" sz="2000" dirty="0" smtClean="0">
                <a:solidFill>
                  <a:srgbClr val="C00000"/>
                </a:solidFill>
                <a:latin typeface="Arial" charset="0"/>
              </a:rPr>
              <a:t>ответственности за неисполнение или ненадлежащее исполнение обязательств, предусмотренных договором, в соответствии с законодательством РФ</a:t>
            </a:r>
            <a:r>
              <a:rPr lang="ru-RU" altLang="ru-RU" sz="2000" dirty="0" smtClean="0">
                <a:latin typeface="Arial" charset="0"/>
              </a:rPr>
              <a:t>»  не соответствует  требованию о заключении соглашения по всем существенным условиям.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altLang="ru-RU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3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458200" cy="79208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24928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АНДРЕЙ РОМАНОВИЧ КИРСАНОВ</a:t>
            </a:r>
          </a:p>
          <a:p>
            <a:pPr algn="ctr">
              <a:spcBef>
                <a:spcPts val="0"/>
              </a:spcBef>
            </a:pP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188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Матрица КРТ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124077"/>
              </p:ext>
            </p:extLst>
          </p:nvPr>
        </p:nvGraphicFramePr>
        <p:xfrm>
          <a:off x="107504" y="1268760"/>
          <a:ext cx="8928993" cy="53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542"/>
                <a:gridCol w="1907054"/>
                <a:gridCol w="1785799"/>
                <a:gridCol w="1785799"/>
                <a:gridCol w="1785799"/>
              </a:tblGrid>
              <a:tr h="81392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КРТ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ИНИЦИАТОРЫ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3376">
                <a:tc vMerge="1">
                  <a:txBody>
                    <a:bodyPr/>
                    <a:lstStyle/>
                    <a:p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Правительство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Российской 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Федерации</a:t>
                      </a:r>
                      <a:endParaRPr lang="ru-RU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Высшие органы исполнитель-ной власти субъектов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РФ</a:t>
                      </a:r>
                      <a:endParaRPr lang="ru-RU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Главы местных </a:t>
                      </a:r>
                      <a:r>
                        <a:rPr lang="ru-RU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администра-ций</a:t>
                      </a:r>
                      <a:endParaRPr lang="ru-RU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Право-обладатели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359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Жилой застройки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359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Нежилой застройки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0359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Смешанной застройки</a:t>
                      </a:r>
                      <a:endParaRPr lang="ru-RU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3961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Незастроен-ных</a:t>
                      </a:r>
                      <a:r>
                        <a:rPr lang="ru-RU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территорий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7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658147"/>
              </p:ext>
            </p:extLst>
          </p:nvPr>
        </p:nvGraphicFramePr>
        <p:xfrm>
          <a:off x="395536" y="620688"/>
          <a:ext cx="828092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Статистика КРТ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</a:t>
                      </a:r>
                      <a:r>
                        <a:rPr lang="ru-RU" sz="1600" baseline="0" dirty="0" smtClean="0"/>
                        <a:t> состоянию на конец ноября 2023 года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Принято</a:t>
                      </a:r>
                      <a:r>
                        <a:rPr lang="ru-RU" sz="2000" baseline="0" dirty="0" smtClean="0"/>
                        <a:t> решений о КРТ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481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Решений о КРТ жилой застройки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территорий, где начата реализация КРТ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Заключено договоров о КРТ, всего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Договоров АО «ДОМ.РФ»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Договоров по результатам торгов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Договоров по инициативе правообладателей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Принято решений о самостоятельной реализации КРТ РФ, субъектом РФ, муниципальным образованием или юридическим лицом, созданным субъектом РФ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0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Презентации\для каф РГУП\2023-11-27 12.23.35 0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3"/>
            <a:ext cx="4393152" cy="626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Презентации\для каф РГУП\2023-11-27 12.22.03 4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932" y="404663"/>
            <a:ext cx="4404564" cy="626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77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539750" y="548680"/>
            <a:ext cx="8135938" cy="619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ru-RU" altLang="ru-RU" sz="2400" dirty="0" smtClean="0">
                <a:cs typeface="Calibri" pitchFamily="34" charset="0"/>
              </a:rPr>
              <a:t>Договор о комплексном </a:t>
            </a:r>
            <a:r>
              <a:rPr lang="ru-RU" altLang="ru-RU" sz="2400" dirty="0">
                <a:cs typeface="Calibri" pitchFamily="34" charset="0"/>
              </a:rPr>
              <a:t>развитии территорий (КРТ) </a:t>
            </a:r>
            <a:r>
              <a:rPr lang="ru-RU" altLang="ru-RU" sz="2400" b="1" dirty="0">
                <a:solidFill>
                  <a:srgbClr val="C00000"/>
                </a:solidFill>
                <a:cs typeface="Calibri" pitchFamily="34" charset="0"/>
              </a:rPr>
              <a:t>может предусматривать </a:t>
            </a:r>
            <a:r>
              <a:rPr lang="ru-RU" altLang="ru-RU" sz="2400" dirty="0">
                <a:cs typeface="Calibri" pitchFamily="34" charset="0"/>
              </a:rPr>
              <a:t>обязательство застройщика безвозмездно передать в государственную или муниципальную собственность объекты социальной инфраструктуры, построенные за его счет (</a:t>
            </a:r>
            <a:r>
              <a:rPr lang="ru-RU" altLang="ru-RU" sz="2400" dirty="0" err="1">
                <a:cs typeface="Calibri" pitchFamily="34" charset="0"/>
              </a:rPr>
              <a:t>п.п</a:t>
            </a:r>
            <a:r>
              <a:rPr lang="ru-RU" altLang="ru-RU" sz="2400" dirty="0">
                <a:cs typeface="Calibri" pitchFamily="34" charset="0"/>
              </a:rPr>
              <a:t>. 1 п. 5 ст. 68 </a:t>
            </a:r>
            <a:r>
              <a:rPr lang="ru-RU" altLang="ru-RU" sz="2400" dirty="0" err="1">
                <a:cs typeface="Calibri" pitchFamily="34" charset="0"/>
              </a:rPr>
              <a:t>ГрадКодекса</a:t>
            </a:r>
            <a:r>
              <a:rPr lang="ru-RU" altLang="ru-RU" sz="2400" dirty="0">
                <a:cs typeface="Calibri" pitchFamily="34" charset="0"/>
              </a:rPr>
              <a:t> РФ).</a:t>
            </a:r>
          </a:p>
          <a:p>
            <a:pPr>
              <a:buFont typeface="Arial" charset="0"/>
              <a:buNone/>
            </a:pPr>
            <a:endParaRPr lang="ru-RU" altLang="ru-RU" sz="2400" dirty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sz="2400" dirty="0">
                <a:solidFill>
                  <a:srgbClr val="000000"/>
                </a:solidFill>
              </a:rPr>
              <a:t>Договор о КРТ </a:t>
            </a:r>
            <a:r>
              <a:rPr lang="ru-RU" altLang="ru-RU" sz="2400" b="1" dirty="0">
                <a:solidFill>
                  <a:srgbClr val="C00000"/>
                </a:solidFill>
              </a:rPr>
              <a:t>может предусматривать </a:t>
            </a:r>
            <a:r>
              <a:rPr lang="ru-RU" altLang="ru-RU" sz="2400" dirty="0">
                <a:solidFill>
                  <a:srgbClr val="000000"/>
                </a:solidFill>
              </a:rPr>
              <a:t>обязанность исполнительного органа государственной власти или органа местного самоуправления обеспечить строительство объектов социальной инфраструктуры (п. 7 ст. 68 </a:t>
            </a:r>
            <a:r>
              <a:rPr lang="ru-RU" altLang="ru-RU" sz="2400" dirty="0" err="1">
                <a:solidFill>
                  <a:srgbClr val="000000"/>
                </a:solidFill>
              </a:rPr>
              <a:t>ГрадКодекса</a:t>
            </a:r>
            <a:r>
              <a:rPr lang="ru-RU" altLang="ru-RU" sz="2400" dirty="0">
                <a:solidFill>
                  <a:srgbClr val="000000"/>
                </a:solidFill>
              </a:rPr>
              <a:t> РФ).</a:t>
            </a:r>
          </a:p>
          <a:p>
            <a:pPr>
              <a:buFont typeface="Arial" charset="0"/>
              <a:buNone/>
            </a:pPr>
            <a:endParaRPr lang="ru-RU" altLang="ru-RU" sz="2000" dirty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r>
              <a:rPr lang="ru-RU" altLang="ru-RU" sz="1600" b="1" dirty="0" err="1">
                <a:solidFill>
                  <a:srgbClr val="C00000"/>
                </a:solidFill>
              </a:rPr>
              <a:t>Коррупциогенные</a:t>
            </a:r>
            <a:r>
              <a:rPr lang="ru-RU" altLang="ru-RU" sz="1600" b="1" dirty="0">
                <a:solidFill>
                  <a:srgbClr val="C00000"/>
                </a:solidFill>
              </a:rPr>
              <a:t> факторы </a:t>
            </a:r>
            <a:r>
              <a:rPr lang="ru-RU" altLang="ru-RU" sz="1600" dirty="0">
                <a:solidFill>
                  <a:srgbClr val="000000"/>
                </a:solidFill>
              </a:rPr>
              <a:t>– положения нормативных правовых актов, которые устанавливают необоснованно широкие пределы усмотрения или возможность необоснованного применений исключений </a:t>
            </a:r>
            <a:r>
              <a:rPr lang="ru-RU" altLang="ru-RU" sz="1600" b="1" dirty="0">
                <a:solidFill>
                  <a:srgbClr val="C00000"/>
                </a:solidFill>
              </a:rPr>
              <a:t>из общих правил</a:t>
            </a:r>
            <a:r>
              <a:rPr lang="ru-RU" altLang="ru-RU" sz="1600" dirty="0">
                <a:solidFill>
                  <a:srgbClr val="000000"/>
                </a:solidFill>
              </a:rPr>
              <a:t>, а также положения, содержащие обременительные требования и тем самым создающие условия для проявления коррупции (ст. 1 172- ФЗ «Об антикоррупционной экспертизе нормативных правовых актов …»)</a:t>
            </a:r>
            <a:endParaRPr lang="ru-RU" altLang="ru-RU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8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323850" y="620713"/>
            <a:ext cx="8569325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К полномочиям органов государственной власти субъектов Российской Федерации в сфере образования относится </a:t>
            </a:r>
            <a:r>
              <a:rPr lang="ru-RU" sz="2400" dirty="0" smtClean="0">
                <a:solidFill>
                  <a:srgbClr val="C00000"/>
                </a:solidFill>
                <a:latin typeface="Calibri"/>
              </a:rPr>
              <a:t>создание образовательных организаций </a:t>
            </a: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субъектов Российской Федерации (п. 1 ст. 8 273-ФЗ «Об образовании в Российской Федерации»)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ru-RU" sz="24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К полномочиям органов местного самоуправления муниципальных районов и городских округов по решению вопросов в сфере образования относится </a:t>
            </a:r>
            <a:r>
              <a:rPr lang="ru-RU" sz="2400" dirty="0" smtClean="0">
                <a:solidFill>
                  <a:srgbClr val="C00000"/>
                </a:solidFill>
                <a:latin typeface="Calibri"/>
              </a:rPr>
              <a:t>создание муниципальных образовательных организаций (</a:t>
            </a:r>
            <a:r>
              <a:rPr lang="ru-RU" sz="2400" dirty="0" smtClean="0">
                <a:latin typeface="Calibri"/>
              </a:rPr>
              <a:t>п. 1 ст. 9 273-ФЗ «Об образовании в Российской Федерации»)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ru-RU" altLang="ru-RU" sz="2100" dirty="0" smtClean="0">
              <a:solidFill>
                <a:srgbClr val="C00000"/>
              </a:solidFill>
              <a:latin typeface="Calibri"/>
            </a:endParaRPr>
          </a:p>
          <a:p>
            <a:pPr algn="ctr">
              <a:buFont typeface="Arial" charset="0"/>
              <a:buNone/>
              <a:defRPr/>
            </a:pPr>
            <a:r>
              <a:rPr lang="ru-RU" altLang="ru-RU" sz="2100" b="1" dirty="0" smtClean="0">
                <a:solidFill>
                  <a:srgbClr val="C00000"/>
                </a:solidFill>
                <a:latin typeface="Calibri"/>
              </a:rPr>
              <a:t>Юридическая ответственность органов власти и органов  местного самоуправления за создание образовательных организаций отсутствует, вместо этого  -  «социальная ответственность бизнеса» </a:t>
            </a:r>
            <a:endParaRPr lang="ru-RU" altLang="ru-RU" sz="2100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6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7129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C00000"/>
                </a:solidFill>
                <a:latin typeface="Calibri"/>
              </a:rPr>
              <a:t>Правительство Российской Федерации рекомендует 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органам исполнительной власти субъектов Российской Федерации и органам местного самоуправления предусматривать за счет средств соответствующих бюджетов финансирование строительства объектов социального назначения, связанного с реализацией указанными органами полномочий по вопросам, относящимся к их ведению.  </a:t>
            </a:r>
          </a:p>
          <a:p>
            <a:pPr lvl="0"/>
            <a:endParaRPr lang="ru-RU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Calibri"/>
              </a:rPr>
              <a:t>(п. 5 Постановления Правительства Российской Федерации от 05.05.2007г. № 265)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503" y="1089898"/>
            <a:ext cx="849694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C00000"/>
                </a:solidFill>
                <a:latin typeface="Calibri"/>
              </a:rPr>
              <a:t>Правительство Российской Федерации рекомендует 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органам исполнительной власти субъектов Российской Федерации и органам местного самоуправления осуществлять выкуп объектов социального назначения, построенных за счет средств юридических лиц, осуществляющих реализацию проектов. </a:t>
            </a:r>
          </a:p>
          <a:p>
            <a:pPr lvl="0"/>
            <a:endParaRPr lang="ru-RU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Calibri"/>
              </a:rPr>
              <a:t>(п. 5 Постановления Правительства Российской Федерации от 05.05.2007г. № 265)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471" y="836712"/>
            <a:ext cx="835292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C00000"/>
                </a:solidFill>
                <a:latin typeface="Calibri"/>
              </a:rPr>
              <a:t>Правительство Российской Федерации рекомендует 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юридическим лицам, осуществляющим реализацию проектов, при выкупе органами исполнительной власти субъектов Российской Федерации и органами местного самоуправления объектов социального назначения предоставлять им отсрочку и (или) длительную рассрочку оплаты стоимости приобретаемых объектов.   </a:t>
            </a:r>
          </a:p>
          <a:p>
            <a:pPr lvl="0"/>
            <a:endParaRPr lang="ru-RU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  <a:latin typeface="Calibri"/>
              </a:rPr>
              <a:t>(п. 6 Постановления Правительства Российской Федерации от 05.05.2007г. № 265)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8A32-D04E-4BA2-9D4B-B09A0EFBDD4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3988</TotalTime>
  <Words>910</Words>
  <Application>Microsoft Office PowerPoint</Application>
  <PresentationFormat>Экран (4:3)</PresentationFormat>
  <Paragraphs>113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Особенности правового регулирования создания социальной инфраструктуры  в проектах КРТ</vt:lpstr>
      <vt:lpstr>Матрица КРТ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Заоконодательство о жилищном строительстве: генезис, недостатки, противоречия, проблемы и возможные пути их решения</dc:title>
  <dc:creator>user</dc:creator>
  <cp:lastModifiedBy>Владислав Барков</cp:lastModifiedBy>
  <cp:revision>377</cp:revision>
  <cp:lastPrinted>2017-04-21T17:20:02Z</cp:lastPrinted>
  <dcterms:created xsi:type="dcterms:W3CDTF">2016-02-28T15:10:17Z</dcterms:created>
  <dcterms:modified xsi:type="dcterms:W3CDTF">2024-02-16T08:22:16Z</dcterms:modified>
</cp:coreProperties>
</file>